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72" r:id="rId2"/>
    <p:sldId id="273" r:id="rId3"/>
    <p:sldId id="278" r:id="rId4"/>
    <p:sldId id="284" r:id="rId5"/>
    <p:sldId id="280" r:id="rId6"/>
    <p:sldId id="275" r:id="rId7"/>
    <p:sldId id="285" r:id="rId8"/>
    <p:sldId id="286" r:id="rId9"/>
    <p:sldId id="287" r:id="rId10"/>
    <p:sldId id="289" r:id="rId11"/>
    <p:sldId id="279" r:id="rId12"/>
    <p:sldId id="290" r:id="rId13"/>
    <p:sldId id="291" r:id="rId14"/>
    <p:sldId id="292" r:id="rId15"/>
    <p:sldId id="26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608"/>
    <p:restoredTop sz="96985"/>
  </p:normalViewPr>
  <p:slideViewPr>
    <p:cSldViewPr snapToGrid="0" snapToObjects="1">
      <p:cViewPr varScale="1">
        <p:scale>
          <a:sx n="139" d="100"/>
          <a:sy n="139" d="100"/>
        </p:scale>
        <p:origin x="200" y="53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tiff>
</file>

<file path=ppt/media/image11.tiff>
</file>

<file path=ppt/media/image2.tiff>
</file>

<file path=ppt/media/image3.tiff>
</file>

<file path=ppt/media/image4.tiff>
</file>

<file path=ppt/media/image5.tiff>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B50122-1B16-6842-8368-CC2FF2820C9E}" type="datetimeFigureOut">
              <a:rPr lang="en-US" smtClean="0"/>
              <a:t>4/11/21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E62325-4D93-2143-9022-4FF3ED53BB1A}" type="slidenum">
              <a:rPr lang="en-US" smtClean="0"/>
              <a:t>‹#›</a:t>
            </a:fld>
            <a:endParaRPr lang="en-US"/>
          </a:p>
        </p:txBody>
      </p:sp>
    </p:spTree>
    <p:extLst>
      <p:ext uri="{BB962C8B-B14F-4D97-AF65-F5344CB8AC3E}">
        <p14:creationId xmlns:p14="http://schemas.microsoft.com/office/powerpoint/2010/main" val="18023165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This is </a:t>
            </a:r>
            <a:r>
              <a:rPr lang="en-US" dirty="0" err="1"/>
              <a:t>Suchismita</a:t>
            </a:r>
            <a:r>
              <a:rPr lang="en-US" dirty="0"/>
              <a:t>. Welcome back! I am really excited to have you all here today with me again.</a:t>
            </a:r>
          </a:p>
        </p:txBody>
      </p:sp>
      <p:sp>
        <p:nvSpPr>
          <p:cNvPr id="4" name="Slide Number Placeholder 3"/>
          <p:cNvSpPr>
            <a:spLocks noGrp="1"/>
          </p:cNvSpPr>
          <p:nvPr>
            <p:ph type="sldNum" sz="quarter" idx="5"/>
          </p:nvPr>
        </p:nvSpPr>
        <p:spPr/>
        <p:txBody>
          <a:bodyPr/>
          <a:lstStyle/>
          <a:p>
            <a:fld id="{D2E62325-4D93-2143-9022-4FF3ED53BB1A}" type="slidenum">
              <a:rPr lang="en-US" smtClean="0"/>
              <a:t>1</a:t>
            </a:fld>
            <a:endParaRPr lang="en-US"/>
          </a:p>
        </p:txBody>
      </p:sp>
    </p:spTree>
    <p:extLst>
      <p:ext uri="{BB962C8B-B14F-4D97-AF65-F5344CB8AC3E}">
        <p14:creationId xmlns:p14="http://schemas.microsoft.com/office/powerpoint/2010/main" val="4285013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discussed last time about the analysis that am doing on traffic volume data. So, we will skip introduction here.</a:t>
            </a:r>
          </a:p>
        </p:txBody>
      </p:sp>
      <p:sp>
        <p:nvSpPr>
          <p:cNvPr id="4" name="Slide Number Placeholder 3"/>
          <p:cNvSpPr>
            <a:spLocks noGrp="1"/>
          </p:cNvSpPr>
          <p:nvPr>
            <p:ph type="sldNum" sz="quarter" idx="5"/>
          </p:nvPr>
        </p:nvSpPr>
        <p:spPr/>
        <p:txBody>
          <a:bodyPr/>
          <a:lstStyle/>
          <a:p>
            <a:fld id="{D2E62325-4D93-2143-9022-4FF3ED53BB1A}" type="slidenum">
              <a:rPr lang="en-US" smtClean="0"/>
              <a:t>2</a:t>
            </a:fld>
            <a:endParaRPr lang="en-US"/>
          </a:p>
        </p:txBody>
      </p:sp>
    </p:spTree>
    <p:extLst>
      <p:ext uri="{BB962C8B-B14F-4D97-AF65-F5344CB8AC3E}">
        <p14:creationId xmlns:p14="http://schemas.microsoft.com/office/powerpoint/2010/main" val="2009428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we will skip data source details page. But lets talk about the new details that we saw in data last time after we spoke.</a:t>
            </a:r>
          </a:p>
        </p:txBody>
      </p:sp>
      <p:sp>
        <p:nvSpPr>
          <p:cNvPr id="4" name="Slide Number Placeholder 3"/>
          <p:cNvSpPr>
            <a:spLocks noGrp="1"/>
          </p:cNvSpPr>
          <p:nvPr>
            <p:ph type="sldNum" sz="quarter" idx="5"/>
          </p:nvPr>
        </p:nvSpPr>
        <p:spPr/>
        <p:txBody>
          <a:bodyPr/>
          <a:lstStyle/>
          <a:p>
            <a:fld id="{D2E62325-4D93-2143-9022-4FF3ED53BB1A}" type="slidenum">
              <a:rPr lang="en-US" smtClean="0"/>
              <a:t>3</a:t>
            </a:fld>
            <a:endParaRPr lang="en-US"/>
          </a:p>
        </p:txBody>
      </p:sp>
    </p:spTree>
    <p:extLst>
      <p:ext uri="{BB962C8B-B14F-4D97-AF65-F5344CB8AC3E}">
        <p14:creationId xmlns:p14="http://schemas.microsoft.com/office/powerpoint/2010/main" val="2755442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can compare different traffic pattern we saw in different time component.</a:t>
            </a:r>
          </a:p>
        </p:txBody>
      </p:sp>
      <p:sp>
        <p:nvSpPr>
          <p:cNvPr id="4" name="Slide Number Placeholder 3"/>
          <p:cNvSpPr>
            <a:spLocks noGrp="1"/>
          </p:cNvSpPr>
          <p:nvPr>
            <p:ph type="sldNum" sz="quarter" idx="5"/>
          </p:nvPr>
        </p:nvSpPr>
        <p:spPr/>
        <p:txBody>
          <a:bodyPr/>
          <a:lstStyle/>
          <a:p>
            <a:fld id="{D2E62325-4D93-2143-9022-4FF3ED53BB1A}" type="slidenum">
              <a:rPr lang="en-US" smtClean="0"/>
              <a:t>4</a:t>
            </a:fld>
            <a:endParaRPr lang="en-US"/>
          </a:p>
        </p:txBody>
      </p:sp>
    </p:spTree>
    <p:extLst>
      <p:ext uri="{BB962C8B-B14F-4D97-AF65-F5344CB8AC3E}">
        <p14:creationId xmlns:p14="http://schemas.microsoft.com/office/powerpoint/2010/main" val="2788181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little more about ACF here. As you can see ACFs are exponentially damping with sinusoidal pattern. We talked about spectral density last time already and about the peaks that we see here. </a:t>
            </a:r>
            <a:r>
              <a:rPr lang="en-US" sz="1200" b="0" i="0" kern="1200" dirty="0">
                <a:solidFill>
                  <a:schemeClr val="tx1"/>
                </a:solidFill>
                <a:effectLst/>
                <a:latin typeface="+mn-lt"/>
                <a:ea typeface="+mn-ea"/>
                <a:cs typeface="+mn-cs"/>
              </a:rPr>
              <a:t>We see from the Spectral densities plot that there exist seasonal trend in the data. </a:t>
            </a:r>
          </a:p>
          <a:p>
            <a:r>
              <a:rPr lang="en-US" sz="1200" b="0" i="0" kern="1200" dirty="0">
                <a:solidFill>
                  <a:schemeClr val="tx1"/>
                </a:solidFill>
                <a:effectLst/>
                <a:latin typeface="+mn-lt"/>
                <a:ea typeface="+mn-ea"/>
                <a:cs typeface="+mn-cs"/>
              </a:rPr>
              <a:t>We see seasonality of 24, 12, 7 in the data. So, data is not independent of time. Daily mean, weekly mean can vary over time based on month of the year. Hence, this model is non-stationary.</a:t>
            </a:r>
          </a:p>
        </p:txBody>
      </p:sp>
      <p:sp>
        <p:nvSpPr>
          <p:cNvPr id="4" name="Slide Number Placeholder 3"/>
          <p:cNvSpPr>
            <a:spLocks noGrp="1"/>
          </p:cNvSpPr>
          <p:nvPr>
            <p:ph type="sldNum" sz="quarter" idx="5"/>
          </p:nvPr>
        </p:nvSpPr>
        <p:spPr/>
        <p:txBody>
          <a:bodyPr/>
          <a:lstStyle/>
          <a:p>
            <a:fld id="{D2E62325-4D93-2143-9022-4FF3ED53BB1A}" type="slidenum">
              <a:rPr lang="en-US" smtClean="0"/>
              <a:t>5</a:t>
            </a:fld>
            <a:endParaRPr lang="en-US"/>
          </a:p>
        </p:txBody>
      </p:sp>
    </p:spTree>
    <p:extLst>
      <p:ext uri="{BB962C8B-B14F-4D97-AF65-F5344CB8AC3E}">
        <p14:creationId xmlns:p14="http://schemas.microsoft.com/office/powerpoint/2010/main" val="19875487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talked about ARA(5,1) model for our data that we had fit last time based on initial assumption of stationary data. But since we saw seasonal component, so lets </a:t>
            </a:r>
            <a:r>
              <a:rPr lang="en-US" dirty="0" err="1"/>
              <a:t>analyse</a:t>
            </a:r>
            <a:r>
              <a:rPr lang="en-US" dirty="0"/>
              <a:t> the data by applying seasonal model.</a:t>
            </a:r>
          </a:p>
        </p:txBody>
      </p:sp>
      <p:sp>
        <p:nvSpPr>
          <p:cNvPr id="4" name="Slide Number Placeholder 3"/>
          <p:cNvSpPr>
            <a:spLocks noGrp="1"/>
          </p:cNvSpPr>
          <p:nvPr>
            <p:ph type="sldNum" sz="quarter" idx="5"/>
          </p:nvPr>
        </p:nvSpPr>
        <p:spPr/>
        <p:txBody>
          <a:bodyPr/>
          <a:lstStyle/>
          <a:p>
            <a:fld id="{D2E62325-4D93-2143-9022-4FF3ED53BB1A}" type="slidenum">
              <a:rPr lang="en-US" smtClean="0"/>
              <a:t>6</a:t>
            </a:fld>
            <a:endParaRPr lang="en-US"/>
          </a:p>
        </p:txBody>
      </p:sp>
    </p:spTree>
    <p:extLst>
      <p:ext uri="{BB962C8B-B14F-4D97-AF65-F5344CB8AC3E}">
        <p14:creationId xmlns:p14="http://schemas.microsoft.com/office/powerpoint/2010/main" val="15004776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4/11/21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4/11/21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4/11/21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4/11/21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4/11/21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4/11/21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4/11/21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4/11/21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4/11/21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4/11/21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4/11/21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4/11/21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4/11/21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4/11/21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4/11/21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4/11/21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4/11/21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4/11/21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archive.ics.uci.edu/ml/datasets/Metro+Interstate+Traffic+Volume" TargetMode="External"/><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4.xml"/><Relationship Id="rId1" Type="http://schemas.openxmlformats.org/officeDocument/2006/relationships/slideLayout" Target="../slideLayouts/slideLayout15.xml"/><Relationship Id="rId5" Type="http://schemas.openxmlformats.org/officeDocument/2006/relationships/image" Target="../media/image4.tiff"/><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53967-5C18-E546-A142-0950ED33D2D9}"/>
              </a:ext>
            </a:extLst>
          </p:cNvPr>
          <p:cNvSpPr>
            <a:spLocks noGrp="1"/>
          </p:cNvSpPr>
          <p:nvPr>
            <p:ph type="ctrTitle"/>
          </p:nvPr>
        </p:nvSpPr>
        <p:spPr/>
        <p:txBody>
          <a:bodyPr/>
          <a:lstStyle/>
          <a:p>
            <a:r>
              <a:rPr lang="en-US" b="1" dirty="0"/>
              <a:t>Metro Interstate Traffic Volume Data Analysis</a:t>
            </a:r>
            <a:endParaRPr lang="en-US" dirty="0"/>
          </a:p>
        </p:txBody>
      </p:sp>
      <p:sp>
        <p:nvSpPr>
          <p:cNvPr id="3" name="Subtitle 2">
            <a:extLst>
              <a:ext uri="{FF2B5EF4-FFF2-40B4-BE49-F238E27FC236}">
                <a16:creationId xmlns:a16="http://schemas.microsoft.com/office/drawing/2014/main" id="{6ADACD78-2356-E648-841B-247C664269D4}"/>
              </a:ext>
            </a:extLst>
          </p:cNvPr>
          <p:cNvSpPr>
            <a:spLocks noGrp="1"/>
          </p:cNvSpPr>
          <p:nvPr>
            <p:ph type="subTitle" idx="1"/>
          </p:nvPr>
        </p:nvSpPr>
        <p:spPr>
          <a:xfrm>
            <a:off x="1154955" y="5561152"/>
            <a:ext cx="8825658" cy="698134"/>
          </a:xfrm>
        </p:spPr>
        <p:txBody>
          <a:bodyPr/>
          <a:lstStyle/>
          <a:p>
            <a:r>
              <a:rPr lang="en-US" dirty="0"/>
              <a:t>Presenter: Suchismita Moharana</a:t>
            </a:r>
          </a:p>
        </p:txBody>
      </p:sp>
    </p:spTree>
    <p:extLst>
      <p:ext uri="{BB962C8B-B14F-4D97-AF65-F5344CB8AC3E}">
        <p14:creationId xmlns:p14="http://schemas.microsoft.com/office/powerpoint/2010/main" val="36589294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5525D-651F-3A41-9519-598BCCE00064}"/>
              </a:ext>
            </a:extLst>
          </p:cNvPr>
          <p:cNvSpPr>
            <a:spLocks noGrp="1"/>
          </p:cNvSpPr>
          <p:nvPr>
            <p:ph type="title"/>
          </p:nvPr>
        </p:nvSpPr>
        <p:spPr>
          <a:xfrm>
            <a:off x="1154954" y="702733"/>
            <a:ext cx="8761413" cy="977899"/>
          </a:xfrm>
        </p:spPr>
        <p:txBody>
          <a:bodyPr/>
          <a:lstStyle/>
          <a:p>
            <a:r>
              <a:rPr lang="en-US" dirty="0"/>
              <a:t>Seasonal model for our data contd.. Actual vs Forecasted(Red)</a:t>
            </a:r>
          </a:p>
        </p:txBody>
      </p:sp>
      <p:pic>
        <p:nvPicPr>
          <p:cNvPr id="4" name="Picture 3">
            <a:extLst>
              <a:ext uri="{FF2B5EF4-FFF2-40B4-BE49-F238E27FC236}">
                <a16:creationId xmlns:a16="http://schemas.microsoft.com/office/drawing/2014/main" id="{78D9181E-D1CC-E14B-A714-73E6A86CFDE6}"/>
              </a:ext>
            </a:extLst>
          </p:cNvPr>
          <p:cNvPicPr>
            <a:picLocks noChangeAspect="1"/>
          </p:cNvPicPr>
          <p:nvPr/>
        </p:nvPicPr>
        <p:blipFill>
          <a:blip r:embed="rId2"/>
          <a:stretch>
            <a:fillRect/>
          </a:stretch>
        </p:blipFill>
        <p:spPr>
          <a:xfrm>
            <a:off x="3081385" y="2243668"/>
            <a:ext cx="5275215" cy="4449841"/>
          </a:xfrm>
          <a:prstGeom prst="rect">
            <a:avLst/>
          </a:prstGeom>
        </p:spPr>
      </p:pic>
    </p:spTree>
    <p:extLst>
      <p:ext uri="{BB962C8B-B14F-4D97-AF65-F5344CB8AC3E}">
        <p14:creationId xmlns:p14="http://schemas.microsoft.com/office/powerpoint/2010/main" val="29718059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7C232-145F-D749-BB9D-C01C333AE71E}"/>
              </a:ext>
            </a:extLst>
          </p:cNvPr>
          <p:cNvSpPr>
            <a:spLocks noGrp="1"/>
          </p:cNvSpPr>
          <p:nvPr>
            <p:ph type="title"/>
          </p:nvPr>
        </p:nvSpPr>
        <p:spPr/>
        <p:txBody>
          <a:bodyPr/>
          <a:lstStyle/>
          <a:p>
            <a:r>
              <a:rPr lang="en-US" dirty="0"/>
              <a:t>Seasonal model for our data contd..</a:t>
            </a:r>
          </a:p>
        </p:txBody>
      </p:sp>
      <p:sp>
        <p:nvSpPr>
          <p:cNvPr id="4" name="Content Placeholder 7">
            <a:extLst>
              <a:ext uri="{FF2B5EF4-FFF2-40B4-BE49-F238E27FC236}">
                <a16:creationId xmlns:a16="http://schemas.microsoft.com/office/drawing/2014/main" id="{AE87F1C2-40BD-8349-A01A-5CD7C8F85F2C}"/>
              </a:ext>
            </a:extLst>
          </p:cNvPr>
          <p:cNvSpPr txBox="1">
            <a:spLocks/>
          </p:cNvSpPr>
          <p:nvPr/>
        </p:nvSpPr>
        <p:spPr>
          <a:xfrm>
            <a:off x="1148798" y="3225799"/>
            <a:ext cx="10254076" cy="3416301"/>
          </a:xfrm>
          <a:prstGeom prst="rect">
            <a:avLst/>
          </a:prstGeom>
        </p:spPr>
        <p:txBody>
          <a:bodyP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None/>
            </a:pPr>
            <a:endParaRPr lang="en-US" dirty="0"/>
          </a:p>
          <a:p>
            <a:r>
              <a:rPr lang="en-US" dirty="0"/>
              <a:t>Even though the ASE estimate of ARMA(5,1) model is lowest (compared to our other models), we will not pick this model as our final model as we know this is not taking the seasonality into consideration.</a:t>
            </a:r>
          </a:p>
          <a:p>
            <a:r>
              <a:rPr lang="en-US" dirty="0"/>
              <a:t>From our analysis, we saw that there exist strong repetitive behavior every 24 hours. Also, we saw that the traffic volume at weekdays are significantly different than weekends.</a:t>
            </a:r>
          </a:p>
          <a:p>
            <a:r>
              <a:rPr lang="en-US" dirty="0"/>
              <a:t>So, we decided to build a model that will help in predicting hourly traffic for weekdays which is going to help others while commuting for work.</a:t>
            </a:r>
          </a:p>
          <a:p>
            <a:pPr marL="0" indent="0">
              <a:buFont typeface="Wingdings 3" charset="2"/>
              <a:buNone/>
            </a:pPr>
            <a:endParaRPr lang="en-US"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545578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anim calcmode="lin" valueType="num">
                                      <p:cBhvr additive="base">
                                        <p:cTn id="7"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 calcmode="lin" valueType="num">
                                      <p:cBhvr additive="base">
                                        <p:cTn id="13"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anim calcmode="lin" valueType="num">
                                      <p:cBhvr additive="base">
                                        <p:cTn id="19"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7C232-145F-D749-BB9D-C01C333AE71E}"/>
              </a:ext>
            </a:extLst>
          </p:cNvPr>
          <p:cNvSpPr>
            <a:spLocks noGrp="1"/>
          </p:cNvSpPr>
          <p:nvPr>
            <p:ph type="title"/>
          </p:nvPr>
        </p:nvSpPr>
        <p:spPr/>
        <p:txBody>
          <a:bodyPr/>
          <a:lstStyle/>
          <a:p>
            <a:r>
              <a:rPr lang="en-US" dirty="0"/>
              <a:t>Final Short Term Forecast </a:t>
            </a:r>
            <a:br>
              <a:rPr lang="en-US" dirty="0"/>
            </a:br>
            <a:r>
              <a:rPr lang="en-US" dirty="0"/>
              <a:t>Actual vs Forecasted(Red)</a:t>
            </a:r>
          </a:p>
        </p:txBody>
      </p:sp>
      <p:pic>
        <p:nvPicPr>
          <p:cNvPr id="3" name="Picture 2">
            <a:extLst>
              <a:ext uri="{FF2B5EF4-FFF2-40B4-BE49-F238E27FC236}">
                <a16:creationId xmlns:a16="http://schemas.microsoft.com/office/drawing/2014/main" id="{EF997FDF-8F43-2844-8D48-89AADEDB18BE}"/>
              </a:ext>
            </a:extLst>
          </p:cNvPr>
          <p:cNvPicPr>
            <a:picLocks noChangeAspect="1"/>
          </p:cNvPicPr>
          <p:nvPr/>
        </p:nvPicPr>
        <p:blipFill>
          <a:blip r:embed="rId2"/>
          <a:stretch>
            <a:fillRect/>
          </a:stretch>
        </p:blipFill>
        <p:spPr>
          <a:xfrm>
            <a:off x="4003574" y="3289505"/>
            <a:ext cx="4029381" cy="3389797"/>
          </a:xfrm>
          <a:prstGeom prst="rect">
            <a:avLst/>
          </a:prstGeom>
        </p:spPr>
      </p:pic>
    </p:spTree>
    <p:extLst>
      <p:ext uri="{BB962C8B-B14F-4D97-AF65-F5344CB8AC3E}">
        <p14:creationId xmlns:p14="http://schemas.microsoft.com/office/powerpoint/2010/main" val="31729226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3EC0B-C39A-6740-9532-00A0B652B172}"/>
              </a:ext>
            </a:extLst>
          </p:cNvPr>
          <p:cNvSpPr>
            <a:spLocks noGrp="1"/>
          </p:cNvSpPr>
          <p:nvPr>
            <p:ph type="title"/>
          </p:nvPr>
        </p:nvSpPr>
        <p:spPr/>
        <p:txBody>
          <a:bodyPr/>
          <a:lstStyle/>
          <a:p>
            <a:r>
              <a:rPr lang="en-US" dirty="0"/>
              <a:t>Final Long Term forecast</a:t>
            </a:r>
          </a:p>
        </p:txBody>
      </p:sp>
      <p:pic>
        <p:nvPicPr>
          <p:cNvPr id="4" name="Picture 3">
            <a:extLst>
              <a:ext uri="{FF2B5EF4-FFF2-40B4-BE49-F238E27FC236}">
                <a16:creationId xmlns:a16="http://schemas.microsoft.com/office/drawing/2014/main" id="{BC60CE0F-A759-5E4D-A183-F66ADA6C4A20}"/>
              </a:ext>
            </a:extLst>
          </p:cNvPr>
          <p:cNvPicPr>
            <a:picLocks noChangeAspect="1"/>
          </p:cNvPicPr>
          <p:nvPr/>
        </p:nvPicPr>
        <p:blipFill>
          <a:blip r:embed="rId2"/>
          <a:stretch>
            <a:fillRect/>
          </a:stretch>
        </p:blipFill>
        <p:spPr>
          <a:xfrm>
            <a:off x="2252799" y="3233601"/>
            <a:ext cx="6972300" cy="3543300"/>
          </a:xfrm>
          <a:prstGeom prst="rect">
            <a:avLst/>
          </a:prstGeom>
        </p:spPr>
      </p:pic>
    </p:spTree>
    <p:extLst>
      <p:ext uri="{BB962C8B-B14F-4D97-AF65-F5344CB8AC3E}">
        <p14:creationId xmlns:p14="http://schemas.microsoft.com/office/powerpoint/2010/main" val="32937255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7C232-145F-D749-BB9D-C01C333AE71E}"/>
              </a:ext>
            </a:extLst>
          </p:cNvPr>
          <p:cNvSpPr>
            <a:spLocks noGrp="1"/>
          </p:cNvSpPr>
          <p:nvPr>
            <p:ph type="title"/>
          </p:nvPr>
        </p:nvSpPr>
        <p:spPr/>
        <p:txBody>
          <a:bodyPr/>
          <a:lstStyle/>
          <a:p>
            <a:r>
              <a:rPr lang="en-US" dirty="0"/>
              <a:t>Conclusion</a:t>
            </a:r>
          </a:p>
        </p:txBody>
      </p:sp>
      <p:sp>
        <p:nvSpPr>
          <p:cNvPr id="4" name="Content Placeholder 7">
            <a:extLst>
              <a:ext uri="{FF2B5EF4-FFF2-40B4-BE49-F238E27FC236}">
                <a16:creationId xmlns:a16="http://schemas.microsoft.com/office/drawing/2014/main" id="{AE87F1C2-40BD-8349-A01A-5CD7C8F85F2C}"/>
              </a:ext>
            </a:extLst>
          </p:cNvPr>
          <p:cNvSpPr txBox="1">
            <a:spLocks/>
          </p:cNvSpPr>
          <p:nvPr/>
        </p:nvSpPr>
        <p:spPr>
          <a:xfrm>
            <a:off x="1148798" y="3225799"/>
            <a:ext cx="10254076" cy="3416301"/>
          </a:xfrm>
          <a:prstGeom prst="rect">
            <a:avLst/>
          </a:prstGeom>
        </p:spPr>
        <p:txBody>
          <a:bodyPr>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None/>
            </a:pPr>
            <a:endParaRPr lang="en-US" dirty="0"/>
          </a:p>
          <a:p>
            <a:r>
              <a:rPr lang="en-US" dirty="0"/>
              <a:t>Based on our short term forecast, it would be easier for navigation companies to show predicted traffic on road to end users.</a:t>
            </a:r>
          </a:p>
          <a:p>
            <a:r>
              <a:rPr lang="en-US" dirty="0"/>
              <a:t>Our long term forecasts will help in congestion planning on highways. However, it needs more analysis as we need to take monthly trend into consideration as well which we have seen in data.</a:t>
            </a:r>
          </a:p>
          <a:p>
            <a:pPr marL="0" indent="0">
              <a:buFont typeface="Wingdings 3" charset="2"/>
              <a:buNone/>
            </a:pPr>
            <a:endParaRPr lang="en-US"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11792237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53967-5C18-E546-A142-0950ED33D2D9}"/>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6ADACD78-2356-E648-841B-247C664269D4}"/>
              </a:ext>
            </a:extLst>
          </p:cNvPr>
          <p:cNvSpPr>
            <a:spLocks noGrp="1"/>
          </p:cNvSpPr>
          <p:nvPr>
            <p:ph type="subTitle" idx="1"/>
          </p:nvPr>
        </p:nvSpPr>
        <p:spPr>
          <a:xfrm>
            <a:off x="1154955" y="5561152"/>
            <a:ext cx="8825658" cy="698134"/>
          </a:xfrm>
        </p:spPr>
        <p:txBody>
          <a:bodyPr/>
          <a:lstStyle/>
          <a:p>
            <a:r>
              <a:rPr lang="en-US" dirty="0"/>
              <a:t>Presenter: Suchismita Moharana</a:t>
            </a:r>
          </a:p>
        </p:txBody>
      </p:sp>
    </p:spTree>
    <p:extLst>
      <p:ext uri="{BB962C8B-B14F-4D97-AF65-F5344CB8AC3E}">
        <p14:creationId xmlns:p14="http://schemas.microsoft.com/office/powerpoint/2010/main" val="8151994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15D17-9281-E746-85F9-BA645AE681A4}"/>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CDFEBDE4-EC91-D148-8E68-98A5FD415686}"/>
              </a:ext>
            </a:extLst>
          </p:cNvPr>
          <p:cNvSpPr>
            <a:spLocks noGrp="1"/>
          </p:cNvSpPr>
          <p:nvPr>
            <p:ph type="body" sz="half" idx="2"/>
          </p:nvPr>
        </p:nvSpPr>
        <p:spPr/>
        <p:txBody>
          <a:bodyPr/>
          <a:lstStyle/>
          <a:p>
            <a:r>
              <a:rPr lang="en-US" dirty="0"/>
              <a:t>Time is important to everyone and hence in Today’s world, everyone wants to utilize their time wisely. We will discuss about how predicting road traffic volume will help us in saving time on road when we travel during busy hours. </a:t>
            </a:r>
          </a:p>
          <a:p>
            <a:endParaRPr lang="en-US" dirty="0"/>
          </a:p>
        </p:txBody>
      </p:sp>
    </p:spTree>
    <p:extLst>
      <p:ext uri="{BB962C8B-B14F-4D97-AF65-F5344CB8AC3E}">
        <p14:creationId xmlns:p14="http://schemas.microsoft.com/office/powerpoint/2010/main" val="16150704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415D17-9281-E746-85F9-BA645AE681A4}"/>
              </a:ext>
            </a:extLst>
          </p:cNvPr>
          <p:cNvSpPr>
            <a:spLocks noGrp="1"/>
          </p:cNvSpPr>
          <p:nvPr>
            <p:ph type="title"/>
          </p:nvPr>
        </p:nvSpPr>
        <p:spPr/>
        <p:txBody>
          <a:bodyPr/>
          <a:lstStyle/>
          <a:p>
            <a:r>
              <a:rPr lang="en-US" dirty="0"/>
              <a:t>Data Source</a:t>
            </a:r>
          </a:p>
        </p:txBody>
      </p:sp>
      <p:sp>
        <p:nvSpPr>
          <p:cNvPr id="3" name="Text Placeholder 2">
            <a:extLst>
              <a:ext uri="{FF2B5EF4-FFF2-40B4-BE49-F238E27FC236}">
                <a16:creationId xmlns:a16="http://schemas.microsoft.com/office/drawing/2014/main" id="{CDFEBDE4-EC91-D148-8E68-98A5FD415686}"/>
              </a:ext>
            </a:extLst>
          </p:cNvPr>
          <p:cNvSpPr>
            <a:spLocks noGrp="1"/>
          </p:cNvSpPr>
          <p:nvPr>
            <p:ph type="body" sz="half" idx="2"/>
          </p:nvPr>
        </p:nvSpPr>
        <p:spPr>
          <a:xfrm>
            <a:off x="1154954" y="3543300"/>
            <a:ext cx="9566176" cy="2476500"/>
          </a:xfrm>
        </p:spPr>
        <p:txBody>
          <a:bodyPr/>
          <a:lstStyle/>
          <a:p>
            <a:r>
              <a:rPr lang="en-US" dirty="0"/>
              <a:t>For our analysis, we have collected this data (which is publicly available) from </a:t>
            </a:r>
            <a:r>
              <a:rPr lang="en-US" dirty="0">
                <a:hlinkClick r:id="rId3"/>
              </a:rPr>
              <a:t>http://archive.ics.uci.edu/ml/datasets/Metro+Interstate+Traffic+Volume</a:t>
            </a:r>
            <a:endParaRPr lang="en-US" dirty="0"/>
          </a:p>
          <a:p>
            <a:endParaRPr lang="en-US" dirty="0"/>
          </a:p>
          <a:p>
            <a:r>
              <a:rPr lang="en-US" dirty="0"/>
              <a:t>This analysis will help in better urban planning, maintenance planning, lowering congestion level and increasing driver safety by forecasting the traffic volume for a future timeframe.</a:t>
            </a:r>
          </a:p>
        </p:txBody>
      </p:sp>
    </p:spTree>
    <p:extLst>
      <p:ext uri="{BB962C8B-B14F-4D97-AF65-F5344CB8AC3E}">
        <p14:creationId xmlns:p14="http://schemas.microsoft.com/office/powerpoint/2010/main" val="38874334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F8A0E-A68A-A340-BB43-35A2F5F52365}"/>
              </a:ext>
            </a:extLst>
          </p:cNvPr>
          <p:cNvSpPr>
            <a:spLocks noGrp="1"/>
          </p:cNvSpPr>
          <p:nvPr>
            <p:ph type="title"/>
          </p:nvPr>
        </p:nvSpPr>
        <p:spPr>
          <a:xfrm>
            <a:off x="1154954" y="654341"/>
            <a:ext cx="8825659" cy="1026291"/>
          </a:xfrm>
        </p:spPr>
        <p:txBody>
          <a:bodyPr/>
          <a:lstStyle/>
          <a:p>
            <a:r>
              <a:rPr lang="en-US" dirty="0"/>
              <a:t>Comparison of different trend in all type of timeframe</a:t>
            </a:r>
          </a:p>
        </p:txBody>
      </p:sp>
      <p:sp>
        <p:nvSpPr>
          <p:cNvPr id="3" name="Text Placeholder 2">
            <a:extLst>
              <a:ext uri="{FF2B5EF4-FFF2-40B4-BE49-F238E27FC236}">
                <a16:creationId xmlns:a16="http://schemas.microsoft.com/office/drawing/2014/main" id="{4389AB1E-E781-504F-AA12-63F570C7D655}"/>
              </a:ext>
            </a:extLst>
          </p:cNvPr>
          <p:cNvSpPr>
            <a:spLocks noGrp="1"/>
          </p:cNvSpPr>
          <p:nvPr>
            <p:ph type="body" idx="1"/>
          </p:nvPr>
        </p:nvSpPr>
        <p:spPr>
          <a:xfrm>
            <a:off x="1154954" y="4918738"/>
            <a:ext cx="3050438" cy="576262"/>
          </a:xfrm>
        </p:spPr>
        <p:txBody>
          <a:bodyPr/>
          <a:lstStyle/>
          <a:p>
            <a:r>
              <a:rPr lang="en-US" sz="2000" dirty="0"/>
              <a:t>Hourly Traffic Trend</a:t>
            </a:r>
          </a:p>
        </p:txBody>
      </p:sp>
      <p:sp>
        <p:nvSpPr>
          <p:cNvPr id="5" name="Text Placeholder 4">
            <a:extLst>
              <a:ext uri="{FF2B5EF4-FFF2-40B4-BE49-F238E27FC236}">
                <a16:creationId xmlns:a16="http://schemas.microsoft.com/office/drawing/2014/main" id="{32CC6DA8-8CF7-A848-8595-A549260D7FF5}"/>
              </a:ext>
            </a:extLst>
          </p:cNvPr>
          <p:cNvSpPr>
            <a:spLocks noGrp="1"/>
          </p:cNvSpPr>
          <p:nvPr>
            <p:ph type="body" sz="half" idx="18"/>
          </p:nvPr>
        </p:nvSpPr>
        <p:spPr>
          <a:xfrm>
            <a:off x="1154954" y="5495000"/>
            <a:ext cx="3050438" cy="917952"/>
          </a:xfrm>
        </p:spPr>
        <p:txBody>
          <a:bodyPr/>
          <a:lstStyle/>
          <a:p>
            <a:r>
              <a:rPr lang="en-US" dirty="0"/>
              <a:t>From the above graph, you can see that traffic is strongly dependent on hour of day.</a:t>
            </a:r>
          </a:p>
        </p:txBody>
      </p:sp>
      <p:sp>
        <p:nvSpPr>
          <p:cNvPr id="6" name="Text Placeholder 5">
            <a:extLst>
              <a:ext uri="{FF2B5EF4-FFF2-40B4-BE49-F238E27FC236}">
                <a16:creationId xmlns:a16="http://schemas.microsoft.com/office/drawing/2014/main" id="{09BF5ED9-20F6-324A-8F3C-A3F5DF3B1D9A}"/>
              </a:ext>
            </a:extLst>
          </p:cNvPr>
          <p:cNvSpPr>
            <a:spLocks noGrp="1"/>
          </p:cNvSpPr>
          <p:nvPr>
            <p:ph type="body" sz="quarter" idx="3"/>
          </p:nvPr>
        </p:nvSpPr>
        <p:spPr>
          <a:xfrm>
            <a:off x="4568865" y="4918738"/>
            <a:ext cx="3050438" cy="576263"/>
          </a:xfrm>
        </p:spPr>
        <p:txBody>
          <a:bodyPr/>
          <a:lstStyle/>
          <a:p>
            <a:r>
              <a:rPr lang="en-US" sz="2000" dirty="0"/>
              <a:t>Weekly Traffic Trend</a:t>
            </a:r>
          </a:p>
        </p:txBody>
      </p:sp>
      <p:sp>
        <p:nvSpPr>
          <p:cNvPr id="8" name="Text Placeholder 7">
            <a:extLst>
              <a:ext uri="{FF2B5EF4-FFF2-40B4-BE49-F238E27FC236}">
                <a16:creationId xmlns:a16="http://schemas.microsoft.com/office/drawing/2014/main" id="{F06F85D7-C0AD-EF47-A20F-7558081079D2}"/>
              </a:ext>
            </a:extLst>
          </p:cNvPr>
          <p:cNvSpPr>
            <a:spLocks noGrp="1"/>
          </p:cNvSpPr>
          <p:nvPr>
            <p:ph type="body" sz="half" idx="19"/>
          </p:nvPr>
        </p:nvSpPr>
        <p:spPr>
          <a:xfrm>
            <a:off x="4570172" y="5494999"/>
            <a:ext cx="3050438" cy="917952"/>
          </a:xfrm>
        </p:spPr>
        <p:txBody>
          <a:bodyPr/>
          <a:lstStyle/>
          <a:p>
            <a:r>
              <a:rPr lang="en-US" dirty="0"/>
              <a:t>Similar to hourly data, traffic is dependent on day of week.</a:t>
            </a:r>
          </a:p>
        </p:txBody>
      </p:sp>
      <p:sp>
        <p:nvSpPr>
          <p:cNvPr id="9" name="Text Placeholder 8">
            <a:extLst>
              <a:ext uri="{FF2B5EF4-FFF2-40B4-BE49-F238E27FC236}">
                <a16:creationId xmlns:a16="http://schemas.microsoft.com/office/drawing/2014/main" id="{601DD57B-14F0-FC42-BFA5-38C12A3DA364}"/>
              </a:ext>
            </a:extLst>
          </p:cNvPr>
          <p:cNvSpPr>
            <a:spLocks noGrp="1"/>
          </p:cNvSpPr>
          <p:nvPr>
            <p:ph type="body" sz="quarter" idx="13"/>
          </p:nvPr>
        </p:nvSpPr>
        <p:spPr>
          <a:xfrm>
            <a:off x="7982775" y="4918739"/>
            <a:ext cx="3051095" cy="576262"/>
          </a:xfrm>
        </p:spPr>
        <p:txBody>
          <a:bodyPr/>
          <a:lstStyle/>
          <a:p>
            <a:r>
              <a:rPr lang="en-US" sz="2000" dirty="0"/>
              <a:t>Monthly Traffic Trend</a:t>
            </a:r>
          </a:p>
        </p:txBody>
      </p:sp>
      <p:sp>
        <p:nvSpPr>
          <p:cNvPr id="11" name="Text Placeholder 10">
            <a:extLst>
              <a:ext uri="{FF2B5EF4-FFF2-40B4-BE49-F238E27FC236}">
                <a16:creationId xmlns:a16="http://schemas.microsoft.com/office/drawing/2014/main" id="{1D570B8A-16F3-BE4C-8877-78F43B829D44}"/>
              </a:ext>
            </a:extLst>
          </p:cNvPr>
          <p:cNvSpPr>
            <a:spLocks noGrp="1"/>
          </p:cNvSpPr>
          <p:nvPr>
            <p:ph type="body" sz="half" idx="20"/>
          </p:nvPr>
        </p:nvSpPr>
        <p:spPr>
          <a:xfrm>
            <a:off x="7982775" y="5494998"/>
            <a:ext cx="3051096" cy="917952"/>
          </a:xfrm>
        </p:spPr>
        <p:txBody>
          <a:bodyPr>
            <a:normAutofit lnSpcReduction="10000"/>
          </a:bodyPr>
          <a:lstStyle/>
          <a:p>
            <a:r>
              <a:rPr lang="en-US" dirty="0"/>
              <a:t>Similarly, pattern seem to exist in monthly data and we can see that people tend to travel more in summers than winters.</a:t>
            </a:r>
          </a:p>
        </p:txBody>
      </p:sp>
      <p:pic>
        <p:nvPicPr>
          <p:cNvPr id="15" name="Picture Placeholder 14">
            <a:extLst>
              <a:ext uri="{FF2B5EF4-FFF2-40B4-BE49-F238E27FC236}">
                <a16:creationId xmlns:a16="http://schemas.microsoft.com/office/drawing/2014/main" id="{ABA9D34B-45D3-BF44-92D7-7A45CDACF5FC}"/>
              </a:ext>
            </a:extLst>
          </p:cNvPr>
          <p:cNvPicPr>
            <a:picLocks noGrp="1" noChangeAspect="1"/>
          </p:cNvPicPr>
          <p:nvPr>
            <p:ph type="pic" idx="15"/>
          </p:nvPr>
        </p:nvPicPr>
        <p:blipFill>
          <a:blip r:embed="rId3"/>
          <a:srcRect l="1214" r="1214"/>
          <a:stretch>
            <a:fillRect/>
          </a:stretch>
        </p:blipFill>
        <p:spPr>
          <a:xfrm>
            <a:off x="1154954" y="2394122"/>
            <a:ext cx="3050438" cy="2470946"/>
          </a:xfrm>
          <a:prstGeom prst="rect">
            <a:avLst/>
          </a:prstGeom>
        </p:spPr>
      </p:pic>
      <p:pic>
        <p:nvPicPr>
          <p:cNvPr id="16" name="Picture Placeholder 15">
            <a:extLst>
              <a:ext uri="{FF2B5EF4-FFF2-40B4-BE49-F238E27FC236}">
                <a16:creationId xmlns:a16="http://schemas.microsoft.com/office/drawing/2014/main" id="{F3690CAA-3744-6542-8C18-72AEFFAF4635}"/>
              </a:ext>
            </a:extLst>
          </p:cNvPr>
          <p:cNvPicPr>
            <a:picLocks noGrp="1" noChangeAspect="1"/>
          </p:cNvPicPr>
          <p:nvPr>
            <p:ph type="pic" idx="21"/>
          </p:nvPr>
        </p:nvPicPr>
        <p:blipFill>
          <a:blip r:embed="rId4"/>
          <a:srcRect t="921" b="921"/>
          <a:stretch>
            <a:fillRect/>
          </a:stretch>
        </p:blipFill>
        <p:spPr>
          <a:xfrm>
            <a:off x="4568865" y="2500546"/>
            <a:ext cx="3050438" cy="2366564"/>
          </a:xfrm>
          <a:prstGeom prst="rect">
            <a:avLst/>
          </a:prstGeom>
        </p:spPr>
      </p:pic>
      <p:pic>
        <p:nvPicPr>
          <p:cNvPr id="17" name="Picture Placeholder 16">
            <a:extLst>
              <a:ext uri="{FF2B5EF4-FFF2-40B4-BE49-F238E27FC236}">
                <a16:creationId xmlns:a16="http://schemas.microsoft.com/office/drawing/2014/main" id="{B93421D6-92AB-EF44-8B60-0B223A95036E}"/>
              </a:ext>
            </a:extLst>
          </p:cNvPr>
          <p:cNvPicPr>
            <a:picLocks noGrp="1" noChangeAspect="1"/>
          </p:cNvPicPr>
          <p:nvPr>
            <p:ph type="pic" idx="22"/>
          </p:nvPr>
        </p:nvPicPr>
        <p:blipFill>
          <a:blip r:embed="rId5"/>
          <a:srcRect t="921" b="921"/>
          <a:stretch>
            <a:fillRect/>
          </a:stretch>
        </p:blipFill>
        <p:spPr>
          <a:xfrm>
            <a:off x="7982775" y="2497995"/>
            <a:ext cx="3051095" cy="2367073"/>
          </a:xfrm>
          <a:prstGeom prst="rect">
            <a:avLst/>
          </a:prstGeom>
        </p:spPr>
      </p:pic>
    </p:spTree>
    <p:extLst>
      <p:ext uri="{BB962C8B-B14F-4D97-AF65-F5344CB8AC3E}">
        <p14:creationId xmlns:p14="http://schemas.microsoft.com/office/powerpoint/2010/main" val="3897504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750" fill="hold"/>
                                        <p:tgtEl>
                                          <p:spTgt spid="15"/>
                                        </p:tgtEl>
                                        <p:attrNameLst>
                                          <p:attrName>ppt_x</p:attrName>
                                        </p:attrNameLst>
                                      </p:cBhvr>
                                      <p:tavLst>
                                        <p:tav tm="0">
                                          <p:val>
                                            <p:strVal val="#ppt_x"/>
                                          </p:val>
                                        </p:tav>
                                        <p:tav tm="100000">
                                          <p:val>
                                            <p:strVal val="#ppt_x"/>
                                          </p:val>
                                        </p:tav>
                                      </p:tavLst>
                                    </p:anim>
                                    <p:anim calcmode="lin" valueType="num">
                                      <p:cBhvr additive="base">
                                        <p:cTn id="8" dur="75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75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75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5">
                                            <p:txEl>
                                              <p:pRg st="0" end="0"/>
                                            </p:txEl>
                                          </p:spTgt>
                                        </p:tgtEl>
                                        <p:attrNameLst>
                                          <p:attrName>style.visibility</p:attrName>
                                        </p:attrNameLst>
                                      </p:cBhvr>
                                      <p:to>
                                        <p:strVal val="visible"/>
                                      </p:to>
                                    </p:set>
                                    <p:anim calcmode="lin" valueType="num">
                                      <p:cBhvr additive="base">
                                        <p:cTn id="19" dur="75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20" dur="75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750" fill="hold"/>
                                        <p:tgtEl>
                                          <p:spTgt spid="16"/>
                                        </p:tgtEl>
                                        <p:attrNameLst>
                                          <p:attrName>ppt_x</p:attrName>
                                        </p:attrNameLst>
                                      </p:cBhvr>
                                      <p:tavLst>
                                        <p:tav tm="0">
                                          <p:val>
                                            <p:strVal val="#ppt_x"/>
                                          </p:val>
                                        </p:tav>
                                        <p:tav tm="100000">
                                          <p:val>
                                            <p:strVal val="#ppt_x"/>
                                          </p:val>
                                        </p:tav>
                                      </p:tavLst>
                                    </p:anim>
                                    <p:anim calcmode="lin" valueType="num">
                                      <p:cBhvr additive="base">
                                        <p:cTn id="26" dur="75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xEl>
                                              <p:pRg st="0" end="0"/>
                                            </p:txEl>
                                          </p:spTgt>
                                        </p:tgtEl>
                                        <p:attrNameLst>
                                          <p:attrName>style.visibility</p:attrName>
                                        </p:attrNameLst>
                                      </p:cBhvr>
                                      <p:to>
                                        <p:strVal val="visible"/>
                                      </p:to>
                                    </p:set>
                                    <p:anim calcmode="lin" valueType="num">
                                      <p:cBhvr additive="base">
                                        <p:cTn id="31" dur="75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32" dur="75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8">
                                            <p:txEl>
                                              <p:pRg st="0" end="0"/>
                                            </p:txEl>
                                          </p:spTgt>
                                        </p:tgtEl>
                                        <p:attrNameLst>
                                          <p:attrName>style.visibility</p:attrName>
                                        </p:attrNameLst>
                                      </p:cBhvr>
                                      <p:to>
                                        <p:strVal val="visible"/>
                                      </p:to>
                                    </p:set>
                                    <p:anim calcmode="lin" valueType="num">
                                      <p:cBhvr additive="base">
                                        <p:cTn id="37" dur="75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38" dur="75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750" fill="hold"/>
                                        <p:tgtEl>
                                          <p:spTgt spid="17"/>
                                        </p:tgtEl>
                                        <p:attrNameLst>
                                          <p:attrName>ppt_x</p:attrName>
                                        </p:attrNameLst>
                                      </p:cBhvr>
                                      <p:tavLst>
                                        <p:tav tm="0">
                                          <p:val>
                                            <p:strVal val="#ppt_x"/>
                                          </p:val>
                                        </p:tav>
                                        <p:tav tm="100000">
                                          <p:val>
                                            <p:strVal val="#ppt_x"/>
                                          </p:val>
                                        </p:tav>
                                      </p:tavLst>
                                    </p:anim>
                                    <p:anim calcmode="lin" valueType="num">
                                      <p:cBhvr additive="base">
                                        <p:cTn id="44" dur="75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9">
                                            <p:txEl>
                                              <p:pRg st="0" end="0"/>
                                            </p:txEl>
                                          </p:spTgt>
                                        </p:tgtEl>
                                        <p:attrNameLst>
                                          <p:attrName>style.visibility</p:attrName>
                                        </p:attrNameLst>
                                      </p:cBhvr>
                                      <p:to>
                                        <p:strVal val="visible"/>
                                      </p:to>
                                    </p:set>
                                    <p:anim calcmode="lin" valueType="num">
                                      <p:cBhvr additive="base">
                                        <p:cTn id="49" dur="750" fill="hold"/>
                                        <p:tgtEl>
                                          <p:spTgt spid="9">
                                            <p:txEl>
                                              <p:pRg st="0" end="0"/>
                                            </p:txEl>
                                          </p:spTgt>
                                        </p:tgtEl>
                                        <p:attrNameLst>
                                          <p:attrName>ppt_x</p:attrName>
                                        </p:attrNameLst>
                                      </p:cBhvr>
                                      <p:tavLst>
                                        <p:tav tm="0">
                                          <p:val>
                                            <p:strVal val="#ppt_x"/>
                                          </p:val>
                                        </p:tav>
                                        <p:tav tm="100000">
                                          <p:val>
                                            <p:strVal val="#ppt_x"/>
                                          </p:val>
                                        </p:tav>
                                      </p:tavLst>
                                    </p:anim>
                                    <p:anim calcmode="lin" valueType="num">
                                      <p:cBhvr additive="base">
                                        <p:cTn id="50" dur="750" fill="hold"/>
                                        <p:tgtEl>
                                          <p:spTgt spid="9">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11">
                                            <p:txEl>
                                              <p:pRg st="0" end="0"/>
                                            </p:txEl>
                                          </p:spTgt>
                                        </p:tgtEl>
                                        <p:attrNameLst>
                                          <p:attrName>style.visibility</p:attrName>
                                        </p:attrNameLst>
                                      </p:cBhvr>
                                      <p:to>
                                        <p:strVal val="visible"/>
                                      </p:to>
                                    </p:set>
                                    <p:anim calcmode="lin" valueType="num">
                                      <p:cBhvr additive="base">
                                        <p:cTn id="55" dur="750" fill="hold"/>
                                        <p:tgtEl>
                                          <p:spTgt spid="11">
                                            <p:txEl>
                                              <p:pRg st="0" end="0"/>
                                            </p:txEl>
                                          </p:spTgt>
                                        </p:tgtEl>
                                        <p:attrNameLst>
                                          <p:attrName>ppt_x</p:attrName>
                                        </p:attrNameLst>
                                      </p:cBhvr>
                                      <p:tavLst>
                                        <p:tav tm="0">
                                          <p:val>
                                            <p:strVal val="#ppt_x"/>
                                          </p:val>
                                        </p:tav>
                                        <p:tav tm="100000">
                                          <p:val>
                                            <p:strVal val="#ppt_x"/>
                                          </p:val>
                                        </p:tav>
                                      </p:tavLst>
                                    </p:anim>
                                    <p:anim calcmode="lin" valueType="num">
                                      <p:cBhvr additive="base">
                                        <p:cTn id="56" dur="750" fill="hold"/>
                                        <p:tgtEl>
                                          <p:spTgt spid="11">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build="p"/>
      <p:bldP spid="6" grpId="0" build="p"/>
      <p:bldP spid="8" grpId="0" build="p"/>
      <p:bldP spid="9" grpId="0" build="p"/>
      <p:bldP spid="11"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11AEE-675B-444D-9FA6-D5FFAA8D1F80}"/>
              </a:ext>
            </a:extLst>
          </p:cNvPr>
          <p:cNvSpPr>
            <a:spLocks noGrp="1"/>
          </p:cNvSpPr>
          <p:nvPr>
            <p:ph type="title"/>
          </p:nvPr>
        </p:nvSpPr>
        <p:spPr>
          <a:xfrm>
            <a:off x="1154955" y="1295400"/>
            <a:ext cx="2793158" cy="835404"/>
          </a:xfrm>
        </p:spPr>
        <p:txBody>
          <a:bodyPr/>
          <a:lstStyle/>
          <a:p>
            <a:r>
              <a:rPr lang="en-US" dirty="0">
                <a:solidFill>
                  <a:srgbClr val="FFFFFF"/>
                </a:solidFill>
              </a:rPr>
              <a:t>Stationary / Non-Stationary</a:t>
            </a:r>
            <a:endParaRPr lang="en-US" dirty="0"/>
          </a:p>
        </p:txBody>
      </p:sp>
      <p:sp>
        <p:nvSpPr>
          <p:cNvPr id="4" name="Text Placeholder 3">
            <a:extLst>
              <a:ext uri="{FF2B5EF4-FFF2-40B4-BE49-F238E27FC236}">
                <a16:creationId xmlns:a16="http://schemas.microsoft.com/office/drawing/2014/main" id="{6D410F50-8B35-D84D-8CC4-0D0F2E5323CA}"/>
              </a:ext>
            </a:extLst>
          </p:cNvPr>
          <p:cNvSpPr>
            <a:spLocks noGrp="1"/>
          </p:cNvSpPr>
          <p:nvPr>
            <p:ph type="body" sz="half" idx="2"/>
          </p:nvPr>
        </p:nvSpPr>
        <p:spPr>
          <a:xfrm>
            <a:off x="1033035" y="2215739"/>
            <a:ext cx="3190622" cy="2895599"/>
          </a:xfrm>
        </p:spPr>
        <p:txBody>
          <a:bodyPr/>
          <a:lstStyle/>
          <a:p>
            <a:r>
              <a:rPr lang="en-US" dirty="0"/>
              <a:t>From spectral density we can see that data has a cycle of 24 and has cycle of 12. Here based on our analysis, we believe this is non-stationary model.</a:t>
            </a:r>
          </a:p>
        </p:txBody>
      </p:sp>
      <p:pic>
        <p:nvPicPr>
          <p:cNvPr id="3" name="Picture 2">
            <a:extLst>
              <a:ext uri="{FF2B5EF4-FFF2-40B4-BE49-F238E27FC236}">
                <a16:creationId xmlns:a16="http://schemas.microsoft.com/office/drawing/2014/main" id="{E719C2A2-04DC-8547-A64F-5718375A93DE}"/>
              </a:ext>
            </a:extLst>
          </p:cNvPr>
          <p:cNvPicPr>
            <a:picLocks noChangeAspect="1"/>
          </p:cNvPicPr>
          <p:nvPr/>
        </p:nvPicPr>
        <p:blipFill>
          <a:blip r:embed="rId3"/>
          <a:stretch>
            <a:fillRect/>
          </a:stretch>
        </p:blipFill>
        <p:spPr>
          <a:xfrm>
            <a:off x="5180693" y="1643580"/>
            <a:ext cx="6615933" cy="4039918"/>
          </a:xfrm>
          <a:prstGeom prst="rect">
            <a:avLst/>
          </a:prstGeom>
        </p:spPr>
      </p:pic>
    </p:spTree>
    <p:extLst>
      <p:ext uri="{BB962C8B-B14F-4D97-AF65-F5344CB8AC3E}">
        <p14:creationId xmlns:p14="http://schemas.microsoft.com/office/powerpoint/2010/main" val="2925676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42EC6-D9A1-B045-9B06-5087564ABC31}"/>
              </a:ext>
            </a:extLst>
          </p:cNvPr>
          <p:cNvSpPr>
            <a:spLocks noGrp="1"/>
          </p:cNvSpPr>
          <p:nvPr>
            <p:ph type="title"/>
          </p:nvPr>
        </p:nvSpPr>
        <p:spPr/>
        <p:txBody>
          <a:bodyPr/>
          <a:lstStyle/>
          <a:p>
            <a:r>
              <a:rPr lang="en-US" dirty="0"/>
              <a:t>ARMA (5,1) model for our data</a:t>
            </a:r>
          </a:p>
        </p:txBody>
      </p:sp>
      <mc:AlternateContent xmlns:mc="http://schemas.openxmlformats.org/markup-compatibility/2006" xmlns:a14="http://schemas.microsoft.com/office/drawing/2010/main">
        <mc:Choice Requires="a14">
          <p:sp>
            <p:nvSpPr>
              <p:cNvPr id="8" name="Content Placeholder 7">
                <a:extLst>
                  <a:ext uri="{FF2B5EF4-FFF2-40B4-BE49-F238E27FC236}">
                    <a16:creationId xmlns:a16="http://schemas.microsoft.com/office/drawing/2014/main" id="{70C2952E-7295-6749-BDAD-ADB493F78E55}"/>
                  </a:ext>
                </a:extLst>
              </p:cNvPr>
              <p:cNvSpPr>
                <a:spLocks noGrp="1"/>
              </p:cNvSpPr>
              <p:nvPr>
                <p:ph sz="half" idx="1"/>
              </p:nvPr>
            </p:nvSpPr>
            <p:spPr>
              <a:xfrm>
                <a:off x="1154952" y="2603500"/>
                <a:ext cx="10254076" cy="3416301"/>
              </a:xfrm>
            </p:spPr>
            <p:txBody>
              <a:bodyPr>
                <a:normAutofit/>
              </a:bodyPr>
              <a:lstStyle/>
              <a:p>
                <a:r>
                  <a:rPr lang="en-US" dirty="0"/>
                  <a:t>We found ARMA(5,1) as best fit by AIC estimate function with a lowest AIC of 13.04.</a:t>
                </a:r>
              </a:p>
              <a:p>
                <a:r>
                  <a:rPr lang="en-US" dirty="0"/>
                  <a:t>ASE : 2475821</a:t>
                </a:r>
              </a:p>
              <a:p>
                <a:r>
                  <a:rPr lang="en-US" dirty="0"/>
                  <a:t>We can represent it as below.</a:t>
                </a:r>
              </a:p>
              <a:p>
                <a:pPr marL="0" indent="0">
                  <a:buNone/>
                </a:pPr>
                <a:r>
                  <a:rPr lang="en-US" dirty="0">
                    <a:latin typeface="Cambria Math" panose="02040503050406030204" pitchFamily="18" charset="0"/>
                    <a:ea typeface="Cambria Math" panose="02040503050406030204" pitchFamily="18" charset="0"/>
                  </a:rPr>
                  <a:t>	 (1 - 2.10 B + 1.46 B</a:t>
                </a:r>
                <a:r>
                  <a:rPr lang="en-US" baseline="30000" dirty="0">
                    <a:latin typeface="Cambria Math" panose="02040503050406030204" pitchFamily="18" charset="0"/>
                    <a:ea typeface="Cambria Math" panose="02040503050406030204" pitchFamily="18" charset="0"/>
                  </a:rPr>
                  <a:t>2</a:t>
                </a:r>
                <a:r>
                  <a:rPr lang="en-US" dirty="0">
                    <a:latin typeface="Cambria Math" panose="02040503050406030204" pitchFamily="18" charset="0"/>
                    <a:ea typeface="Cambria Math" panose="02040503050406030204" pitchFamily="18" charset="0"/>
                  </a:rPr>
                  <a:t> - 0.27 B</a:t>
                </a:r>
                <a:r>
                  <a:rPr lang="en-US" baseline="30000" dirty="0">
                    <a:latin typeface="Cambria Math" panose="02040503050406030204" pitchFamily="18" charset="0"/>
                    <a:ea typeface="Cambria Math" panose="02040503050406030204" pitchFamily="18" charset="0"/>
                  </a:rPr>
                  <a:t>3</a:t>
                </a:r>
                <a:r>
                  <a:rPr lang="en-US" dirty="0">
                    <a:latin typeface="Cambria Math" panose="02040503050406030204" pitchFamily="18" charset="0"/>
                    <a:ea typeface="Cambria Math" panose="02040503050406030204" pitchFamily="18" charset="0"/>
                  </a:rPr>
                  <a:t> - 0.12 B</a:t>
                </a:r>
                <a:r>
                  <a:rPr lang="en-US" baseline="30000" dirty="0">
                    <a:latin typeface="Cambria Math" panose="02040503050406030204" pitchFamily="18" charset="0"/>
                    <a:ea typeface="Cambria Math" panose="02040503050406030204" pitchFamily="18" charset="0"/>
                  </a:rPr>
                  <a:t>4</a:t>
                </a:r>
                <a:r>
                  <a:rPr lang="en-US" dirty="0">
                    <a:latin typeface="Cambria Math" panose="02040503050406030204" pitchFamily="18" charset="0"/>
                    <a:ea typeface="Cambria Math" panose="02040503050406030204" pitchFamily="18" charset="0"/>
                  </a:rPr>
                  <a:t> + 0.08 B</a:t>
                </a:r>
                <a:r>
                  <a:rPr lang="en-US" baseline="30000" dirty="0">
                    <a:latin typeface="Cambria Math" panose="02040503050406030204" pitchFamily="18" charset="0"/>
                    <a:ea typeface="Cambria Math" panose="02040503050406030204" pitchFamily="18" charset="0"/>
                  </a:rPr>
                  <a:t>5</a:t>
                </a:r>
                <a:r>
                  <a:rPr lang="en-US" dirty="0">
                    <a:latin typeface="Cambria Math" panose="02040503050406030204" pitchFamily="18" charset="0"/>
                    <a:ea typeface="Cambria Math" panose="02040503050406030204" pitchFamily="18" charset="0"/>
                  </a:rPr>
                  <a:t>) (</a:t>
                </a:r>
                <a:r>
                  <a:rPr lang="en-US" dirty="0" err="1">
                    <a:latin typeface="Cambria Math" panose="02040503050406030204" pitchFamily="18" charset="0"/>
                    <a:ea typeface="Cambria Math" panose="02040503050406030204" pitchFamily="18" charset="0"/>
                  </a:rPr>
                  <a:t>X</a:t>
                </a:r>
                <a:r>
                  <a:rPr lang="en-US" baseline="-25000" dirty="0" err="1">
                    <a:latin typeface="Cambria Math" panose="02040503050406030204" pitchFamily="18" charset="0"/>
                    <a:ea typeface="Cambria Math" panose="02040503050406030204" pitchFamily="18" charset="0"/>
                  </a:rPr>
                  <a:t>t</a:t>
                </a:r>
                <a:r>
                  <a:rPr lang="en-US" dirty="0">
                    <a:latin typeface="Cambria Math" panose="02040503050406030204" pitchFamily="18" charset="0"/>
                    <a:ea typeface="Cambria Math" panose="02040503050406030204" pitchFamily="18" charset="0"/>
                  </a:rPr>
                  <a:t> - 3259.8) = a</a:t>
                </a:r>
                <a:r>
                  <a:rPr lang="en-US" baseline="-25000" dirty="0">
                    <a:latin typeface="Cambria Math" panose="02040503050406030204" pitchFamily="18" charset="0"/>
                    <a:ea typeface="Cambria Math" panose="02040503050406030204" pitchFamily="18" charset="0"/>
                  </a:rPr>
                  <a:t>t </a:t>
                </a:r>
                <a:r>
                  <a:rPr lang="en-US" dirty="0">
                    <a:latin typeface="Cambria Math" panose="02040503050406030204" pitchFamily="18" charset="0"/>
                    <a:ea typeface="Cambria Math" panose="02040503050406030204" pitchFamily="18" charset="0"/>
                  </a:rPr>
                  <a:t> - 0.78 a</a:t>
                </a:r>
                <a:r>
                  <a:rPr lang="en-US" baseline="-25000" dirty="0">
                    <a:latin typeface="Cambria Math" panose="02040503050406030204" pitchFamily="18" charset="0"/>
                    <a:ea typeface="Cambria Math" panose="02040503050406030204" pitchFamily="18" charset="0"/>
                  </a:rPr>
                  <a:t>t-1</a:t>
                </a:r>
                <a:r>
                  <a:rPr lang="en-US" dirty="0">
                    <a:latin typeface="Cambria Math" panose="02040503050406030204" pitchFamily="18" charset="0"/>
                    <a:ea typeface="Cambria Math" panose="02040503050406030204" pitchFamily="18" charset="0"/>
                  </a:rPr>
                  <a:t> , </a:t>
                </a:r>
                <a14:m>
                  <m:oMath xmlns:m="http://schemas.openxmlformats.org/officeDocument/2006/math">
                    <m:r>
                      <a:rPr lang="en-US" i="1">
                        <a:latin typeface="Cambria Math" panose="02040503050406030204" pitchFamily="18" charset="0"/>
                        <a:ea typeface="Cambria Math" panose="02040503050406030204" pitchFamily="18" charset="0"/>
                      </a:rPr>
                      <m:t>𝜎</m:t>
                    </m:r>
                    <m:r>
                      <a:rPr lang="en-US" i="1" baseline="-25000">
                        <a:latin typeface="Cambria Math" panose="02040503050406030204" pitchFamily="18" charset="0"/>
                        <a:ea typeface="Cambria Math" panose="02040503050406030204" pitchFamily="18" charset="0"/>
                      </a:rPr>
                      <m:t>𝑎</m:t>
                    </m:r>
                    <m:r>
                      <a:rPr lang="en-US" i="1" baseline="30000">
                        <a:latin typeface="Cambria Math" panose="02040503050406030204" pitchFamily="18" charset="0"/>
                        <a:ea typeface="Cambria Math" panose="02040503050406030204" pitchFamily="18" charset="0"/>
                      </a:rPr>
                      <m:t>2</m:t>
                    </m:r>
                  </m:oMath>
                </a14:m>
                <a:r>
                  <a:rPr lang="en-US" dirty="0">
                    <a:latin typeface="Cambria Math" panose="02040503050406030204" pitchFamily="18" charset="0"/>
                    <a:ea typeface="Cambria Math" panose="02040503050406030204" pitchFamily="18" charset="0"/>
                  </a:rPr>
                  <a:t> = 461318.1</a:t>
                </a:r>
                <a:endParaRPr lang="en-US" dirty="0"/>
              </a:p>
              <a:p>
                <a:pPr marL="0" indent="0">
                  <a:buNone/>
                </a:pPr>
                <a:endParaRPr lang="en-US" dirty="0">
                  <a:latin typeface="Cambria Math" panose="02040503050406030204" pitchFamily="18" charset="0"/>
                  <a:ea typeface="Cambria Math" panose="02040503050406030204" pitchFamily="18" charset="0"/>
                </a:endParaRPr>
              </a:p>
            </p:txBody>
          </p:sp>
        </mc:Choice>
        <mc:Fallback xmlns="">
          <p:sp>
            <p:nvSpPr>
              <p:cNvPr id="8" name="Content Placeholder 7">
                <a:extLst>
                  <a:ext uri="{FF2B5EF4-FFF2-40B4-BE49-F238E27FC236}">
                    <a16:creationId xmlns:a16="http://schemas.microsoft.com/office/drawing/2014/main" id="{70C2952E-7295-6749-BDAD-ADB493F78E55}"/>
                  </a:ext>
                </a:extLst>
              </p:cNvPr>
              <p:cNvSpPr>
                <a:spLocks noGrp="1" noRot="1" noChangeAspect="1" noMove="1" noResize="1" noEditPoints="1" noAdjustHandles="1" noChangeArrowheads="1" noChangeShapeType="1" noTextEdit="1"/>
              </p:cNvSpPr>
              <p:nvPr>
                <p:ph sz="half" idx="1"/>
              </p:nvPr>
            </p:nvSpPr>
            <p:spPr>
              <a:xfrm>
                <a:off x="1154952" y="2603500"/>
                <a:ext cx="10254076" cy="3416301"/>
              </a:xfrm>
              <a:blipFill>
                <a:blip r:embed="rId3"/>
                <a:stretch>
                  <a:fillRect l="-124" t="-370"/>
                </a:stretch>
              </a:blipFill>
            </p:spPr>
            <p:txBody>
              <a:bodyPr/>
              <a:lstStyle/>
              <a:p>
                <a:r>
                  <a:rPr lang="en-US">
                    <a:noFill/>
                  </a:rPr>
                  <a:t> </a:t>
                </a:r>
              </a:p>
            </p:txBody>
          </p:sp>
        </mc:Fallback>
      </mc:AlternateContent>
    </p:spTree>
    <p:extLst>
      <p:ext uri="{BB962C8B-B14F-4D97-AF65-F5344CB8AC3E}">
        <p14:creationId xmlns:p14="http://schemas.microsoft.com/office/powerpoint/2010/main" val="3058610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2" end="2"/>
                                            </p:txEl>
                                          </p:spTgt>
                                        </p:tgtEl>
                                        <p:attrNameLst>
                                          <p:attrName>style.visibility</p:attrName>
                                        </p:attrNameLst>
                                      </p:cBhvr>
                                      <p:to>
                                        <p:strVal val="visible"/>
                                      </p:to>
                                    </p:set>
                                    <p:anim calcmode="lin" valueType="num">
                                      <p:cBhvr additive="base">
                                        <p:cTn id="7"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2" end="2"/>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xEl>
                                              <p:pRg st="3" end="3"/>
                                            </p:txEl>
                                          </p:spTgt>
                                        </p:tgtEl>
                                        <p:attrNameLst>
                                          <p:attrName>style.visibility</p:attrName>
                                        </p:attrNameLst>
                                      </p:cBhvr>
                                      <p:to>
                                        <p:strVal val="visible"/>
                                      </p:to>
                                    </p:set>
                                    <p:anim calcmode="lin" valueType="num">
                                      <p:cBhvr additive="base">
                                        <p:cTn id="11"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42EC6-D9A1-B045-9B06-5087564ABC31}"/>
              </a:ext>
            </a:extLst>
          </p:cNvPr>
          <p:cNvSpPr>
            <a:spLocks noGrp="1"/>
          </p:cNvSpPr>
          <p:nvPr>
            <p:ph type="title"/>
          </p:nvPr>
        </p:nvSpPr>
        <p:spPr/>
        <p:txBody>
          <a:bodyPr/>
          <a:lstStyle/>
          <a:p>
            <a:r>
              <a:rPr lang="en-US" dirty="0"/>
              <a:t>Seasonal model for our data</a:t>
            </a:r>
          </a:p>
        </p:txBody>
      </p:sp>
      <p:sp>
        <p:nvSpPr>
          <p:cNvPr id="8" name="Content Placeholder 7">
            <a:extLst>
              <a:ext uri="{FF2B5EF4-FFF2-40B4-BE49-F238E27FC236}">
                <a16:creationId xmlns:a16="http://schemas.microsoft.com/office/drawing/2014/main" id="{70C2952E-7295-6749-BDAD-ADB493F78E55}"/>
              </a:ext>
            </a:extLst>
          </p:cNvPr>
          <p:cNvSpPr>
            <a:spLocks noGrp="1"/>
          </p:cNvSpPr>
          <p:nvPr>
            <p:ph sz="half" idx="1"/>
          </p:nvPr>
        </p:nvSpPr>
        <p:spPr>
          <a:xfrm>
            <a:off x="1154952" y="2603500"/>
            <a:ext cx="10254076" cy="3416301"/>
          </a:xfrm>
        </p:spPr>
        <p:txBody>
          <a:bodyPr>
            <a:normAutofit/>
          </a:bodyPr>
          <a:lstStyle/>
          <a:p>
            <a:r>
              <a:rPr lang="en-US" dirty="0"/>
              <a:t>From the spectral density plot and the basic EDA, we saw that the traffic volume is heavily dependent on hour of the day. So, we decided to use a seasonality factor of 24 in our model.</a:t>
            </a:r>
          </a:p>
          <a:p>
            <a:r>
              <a:rPr lang="en-US" dirty="0"/>
              <a:t>But first let’s analyze if the trend really is statistically significant which we saw in EDA.</a:t>
            </a:r>
          </a:p>
          <a:p>
            <a:pPr marL="0" indent="0">
              <a:buNone/>
            </a:pPr>
            <a:endParaRPr lang="en-US"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195894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10545-5635-C14B-BA8E-33E7BB4A5DB9}"/>
              </a:ext>
            </a:extLst>
          </p:cNvPr>
          <p:cNvSpPr>
            <a:spLocks noGrp="1"/>
          </p:cNvSpPr>
          <p:nvPr>
            <p:ph type="title"/>
          </p:nvPr>
        </p:nvSpPr>
        <p:spPr>
          <a:xfrm>
            <a:off x="1154954" y="905933"/>
            <a:ext cx="8761413" cy="706964"/>
          </a:xfrm>
        </p:spPr>
        <p:txBody>
          <a:bodyPr/>
          <a:lstStyle/>
          <a:p>
            <a:r>
              <a:rPr lang="en-US" dirty="0"/>
              <a:t>Seasonal model for our data contd..  (Factor table comparison)</a:t>
            </a:r>
          </a:p>
        </p:txBody>
      </p:sp>
      <p:sp>
        <p:nvSpPr>
          <p:cNvPr id="3" name="Text Placeholder 2">
            <a:extLst>
              <a:ext uri="{FF2B5EF4-FFF2-40B4-BE49-F238E27FC236}">
                <a16:creationId xmlns:a16="http://schemas.microsoft.com/office/drawing/2014/main" id="{69187FEC-F7E7-574F-AC7B-0C0EFB902989}"/>
              </a:ext>
            </a:extLst>
          </p:cNvPr>
          <p:cNvSpPr>
            <a:spLocks noGrp="1"/>
          </p:cNvSpPr>
          <p:nvPr>
            <p:ph type="body" idx="1"/>
          </p:nvPr>
        </p:nvSpPr>
        <p:spPr>
          <a:xfrm>
            <a:off x="923287" y="2616200"/>
            <a:ext cx="4825157" cy="576262"/>
          </a:xfrm>
        </p:spPr>
        <p:txBody>
          <a:bodyPr/>
          <a:lstStyle/>
          <a:p>
            <a:r>
              <a:rPr lang="en-US" sz="2000" dirty="0"/>
              <a:t>Original Factor Table</a:t>
            </a:r>
          </a:p>
        </p:txBody>
      </p:sp>
      <p:pic>
        <p:nvPicPr>
          <p:cNvPr id="14" name="Content Placeholder 13">
            <a:extLst>
              <a:ext uri="{FF2B5EF4-FFF2-40B4-BE49-F238E27FC236}">
                <a16:creationId xmlns:a16="http://schemas.microsoft.com/office/drawing/2014/main" id="{56F805E2-8098-1A45-AB99-27B640C47BC8}"/>
              </a:ext>
            </a:extLst>
          </p:cNvPr>
          <p:cNvPicPr>
            <a:picLocks noGrp="1" noChangeAspect="1"/>
          </p:cNvPicPr>
          <p:nvPr>
            <p:ph sz="half" idx="2"/>
          </p:nvPr>
        </p:nvPicPr>
        <p:blipFill>
          <a:blip r:embed="rId2"/>
          <a:stretch>
            <a:fillRect/>
          </a:stretch>
        </p:blipFill>
        <p:spPr>
          <a:xfrm>
            <a:off x="592137" y="3310467"/>
            <a:ext cx="5616575" cy="2912298"/>
          </a:xfrm>
          <a:prstGeom prst="rect">
            <a:avLst/>
          </a:prstGeom>
        </p:spPr>
      </p:pic>
      <p:sp>
        <p:nvSpPr>
          <p:cNvPr id="5" name="Text Placeholder 4">
            <a:extLst>
              <a:ext uri="{FF2B5EF4-FFF2-40B4-BE49-F238E27FC236}">
                <a16:creationId xmlns:a16="http://schemas.microsoft.com/office/drawing/2014/main" id="{77F28620-372A-4347-B69F-64AD1C8C4EC8}"/>
              </a:ext>
            </a:extLst>
          </p:cNvPr>
          <p:cNvSpPr>
            <a:spLocks noGrp="1"/>
          </p:cNvSpPr>
          <p:nvPr>
            <p:ph type="body" sz="quarter" idx="3"/>
          </p:nvPr>
        </p:nvSpPr>
        <p:spPr>
          <a:xfrm>
            <a:off x="6538009" y="2616200"/>
            <a:ext cx="4825159" cy="576262"/>
          </a:xfrm>
        </p:spPr>
        <p:txBody>
          <a:bodyPr/>
          <a:lstStyle/>
          <a:p>
            <a:r>
              <a:rPr lang="en-US" sz="2000" dirty="0"/>
              <a:t>Data Factor Table (after overfitting)</a:t>
            </a:r>
          </a:p>
        </p:txBody>
      </p:sp>
      <p:pic>
        <p:nvPicPr>
          <p:cNvPr id="12" name="Content Placeholder 11">
            <a:extLst>
              <a:ext uri="{FF2B5EF4-FFF2-40B4-BE49-F238E27FC236}">
                <a16:creationId xmlns:a16="http://schemas.microsoft.com/office/drawing/2014/main" id="{E71B0744-5F72-3E43-AF79-E496CC8882BC}"/>
              </a:ext>
            </a:extLst>
          </p:cNvPr>
          <p:cNvPicPr>
            <a:picLocks noGrp="1" noChangeAspect="1"/>
          </p:cNvPicPr>
          <p:nvPr>
            <p:ph sz="quarter" idx="4"/>
          </p:nvPr>
        </p:nvPicPr>
        <p:blipFill>
          <a:blip r:embed="rId3"/>
          <a:stretch>
            <a:fillRect/>
          </a:stretch>
        </p:blipFill>
        <p:spPr>
          <a:xfrm>
            <a:off x="6208713" y="3310467"/>
            <a:ext cx="5613326" cy="2912298"/>
          </a:xfrm>
        </p:spPr>
      </p:pic>
    </p:spTree>
    <p:extLst>
      <p:ext uri="{BB962C8B-B14F-4D97-AF65-F5344CB8AC3E}">
        <p14:creationId xmlns:p14="http://schemas.microsoft.com/office/powerpoint/2010/main" val="4026893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342EC6-D9A1-B045-9B06-5087564ABC31}"/>
              </a:ext>
            </a:extLst>
          </p:cNvPr>
          <p:cNvSpPr>
            <a:spLocks noGrp="1"/>
          </p:cNvSpPr>
          <p:nvPr>
            <p:ph type="title"/>
          </p:nvPr>
        </p:nvSpPr>
        <p:spPr/>
        <p:txBody>
          <a:bodyPr/>
          <a:lstStyle/>
          <a:p>
            <a:r>
              <a:rPr lang="en-US" dirty="0"/>
              <a:t>Seasonal model for our data contd..</a:t>
            </a:r>
          </a:p>
        </p:txBody>
      </p:sp>
      <p:sp>
        <p:nvSpPr>
          <p:cNvPr id="8" name="Content Placeholder 7">
            <a:extLst>
              <a:ext uri="{FF2B5EF4-FFF2-40B4-BE49-F238E27FC236}">
                <a16:creationId xmlns:a16="http://schemas.microsoft.com/office/drawing/2014/main" id="{70C2952E-7295-6749-BDAD-ADB493F78E55}"/>
              </a:ext>
            </a:extLst>
          </p:cNvPr>
          <p:cNvSpPr>
            <a:spLocks noGrp="1"/>
          </p:cNvSpPr>
          <p:nvPr>
            <p:ph sz="half" idx="1"/>
          </p:nvPr>
        </p:nvSpPr>
        <p:spPr>
          <a:xfrm>
            <a:off x="1154952" y="2603500"/>
            <a:ext cx="10254076" cy="3416301"/>
          </a:xfrm>
        </p:spPr>
        <p:txBody>
          <a:bodyPr>
            <a:normAutofit/>
          </a:bodyPr>
          <a:lstStyle/>
          <a:p>
            <a:r>
              <a:rPr lang="en-US" dirty="0"/>
              <a:t>From factor table comparison, we are confident that we can go ahead and apply a seasonality of 24 while forecasting.</a:t>
            </a:r>
          </a:p>
          <a:p>
            <a:r>
              <a:rPr lang="en-US" dirty="0"/>
              <a:t>The ASE (2888406) of this model came out to be little higher than our stationary ARMA model.</a:t>
            </a:r>
          </a:p>
          <a:p>
            <a:r>
              <a:rPr lang="en-US" dirty="0"/>
              <a:t>While fitting seasonal model, we found the ARMA component to be as (3,1) as per AIC estimate.</a:t>
            </a:r>
          </a:p>
          <a:p>
            <a:r>
              <a:rPr lang="en-US" dirty="0"/>
              <a:t>But when we did fit the model with previously diagnosed ARMA (5,1) with a seasonal factor of 24, we got lower ASE. Hence, we decided to use this.</a:t>
            </a:r>
          </a:p>
          <a:p>
            <a:pPr marL="0" indent="0">
              <a:buNone/>
            </a:pPr>
            <a:endParaRPr lang="en-US" dirty="0">
              <a:latin typeface="Cambria Math" panose="02040503050406030204" pitchFamily="18" charset="0"/>
              <a:ea typeface="Cambria Math" panose="02040503050406030204" pitchFamily="18" charset="0"/>
            </a:endParaRPr>
          </a:p>
        </p:txBody>
      </p:sp>
    </p:spTree>
    <p:extLst>
      <p:ext uri="{BB962C8B-B14F-4D97-AF65-F5344CB8AC3E}">
        <p14:creationId xmlns:p14="http://schemas.microsoft.com/office/powerpoint/2010/main" val="360900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anim calcmode="lin" valueType="num">
                                      <p:cBhvr additive="base">
                                        <p:cTn id="7"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 calcmode="lin" valueType="num">
                                      <p:cBhvr additive="base">
                                        <p:cTn id="13"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anim calcmode="lin" valueType="num">
                                      <p:cBhvr additive="base">
                                        <p:cTn id="19" dur="500" fill="hold"/>
                                        <p:tgtEl>
                                          <p:spTgt spid="8">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1557</TotalTime>
  <Words>930</Words>
  <Application>Microsoft Macintosh PowerPoint</Application>
  <PresentationFormat>Widescreen</PresentationFormat>
  <Paragraphs>60</Paragraphs>
  <Slides>15</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Cambria Math</vt:lpstr>
      <vt:lpstr>Century Gothic</vt:lpstr>
      <vt:lpstr>Wingdings 3</vt:lpstr>
      <vt:lpstr>Ion Boardroom</vt:lpstr>
      <vt:lpstr>Metro Interstate Traffic Volume Data Analysis</vt:lpstr>
      <vt:lpstr>Introduction</vt:lpstr>
      <vt:lpstr>Data Source</vt:lpstr>
      <vt:lpstr>Comparison of different trend in all type of timeframe</vt:lpstr>
      <vt:lpstr>Stationary / Non-Stationary</vt:lpstr>
      <vt:lpstr>ARMA (5,1) model for our data</vt:lpstr>
      <vt:lpstr>Seasonal model for our data</vt:lpstr>
      <vt:lpstr>Seasonal model for our data contd..  (Factor table comparison)</vt:lpstr>
      <vt:lpstr>Seasonal model for our data contd..</vt:lpstr>
      <vt:lpstr>Seasonal model for our data contd.. Actual vs Forecasted(Red)</vt:lpstr>
      <vt:lpstr>Seasonal model for our data contd..</vt:lpstr>
      <vt:lpstr>Final Short Term Forecast  Actual vs Forecasted(Red)</vt:lpstr>
      <vt:lpstr>Final Long Term forecast</vt:lpstr>
      <vt:lpstr>Conclusion</vt:lpstr>
      <vt:lpstr>Thank You!</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Doing Data Science Analytics on </dc:title>
  <dc:creator>Suchismita Moharana</dc:creator>
  <cp:lastModifiedBy>Microsoft Office User</cp:lastModifiedBy>
  <cp:revision>36</cp:revision>
  <dcterms:created xsi:type="dcterms:W3CDTF">2019-12-05T06:28:28Z</dcterms:created>
  <dcterms:modified xsi:type="dcterms:W3CDTF">2021-04-11T17:02:35Z</dcterms:modified>
</cp:coreProperties>
</file>

<file path=docProps/thumbnail.jpeg>
</file>